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Lst>
  <p:sldSz cy="6858000" cx="12192000"/>
  <p:notesSz cx="6858000" cy="9144000"/>
  <p:embeddedFontLst>
    <p:embeddedFont>
      <p:font typeface="Nunito SemiBold"/>
      <p:regular r:id="rId13"/>
      <p:bold r:id="rId14"/>
      <p:italic r:id="rId15"/>
      <p:boldItalic r:id="rId16"/>
    </p:embeddedFont>
    <p:embeddedFont>
      <p:font typeface="Nuni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BB8D62-6FFD-474D-9130-5DA94E6A3AAB}">
  <a:tblStyle styleId="{E5BB8D62-6FFD-474D-9130-5DA94E6A3A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NunitoSemiBold-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SemiBold-italic.fntdata"/><Relationship Id="rId14" Type="http://schemas.openxmlformats.org/officeDocument/2006/relationships/font" Target="fonts/NunitoSemiBold-bold.fntdata"/><Relationship Id="rId17" Type="http://schemas.openxmlformats.org/officeDocument/2006/relationships/font" Target="fonts/Nunito-regular.fntdata"/><Relationship Id="rId16" Type="http://schemas.openxmlformats.org/officeDocument/2006/relationships/font" Target="fonts/NunitoSemiBold-boldItalic.fntdata"/><Relationship Id="rId5" Type="http://schemas.openxmlformats.org/officeDocument/2006/relationships/notesMaster" Target="notesMasters/notesMaster1.xml"/><Relationship Id="rId19" Type="http://schemas.openxmlformats.org/officeDocument/2006/relationships/font" Target="fonts/Nunito-italic.fntdata"/><Relationship Id="rId6" Type="http://schemas.openxmlformats.org/officeDocument/2006/relationships/slide" Target="slides/slide1.xml"/><Relationship Id="rId18"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8267104ef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267104ef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8267104ef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8267104ef9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267104ef9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 name="Google Shape;178;g8267104ef9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8267104ef9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267104ef9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 name="Google Shape;186;g8267104ef9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267104ef9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267104ef9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 name="Google Shape;194;g8267104ef9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8267104ef9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267104ef9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 name="Google Shape;205;g8267104ef9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8267104ef9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267104ef9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6" name="Google Shape;216;g8267104ef9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1.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4737775" y="2509550"/>
            <a:ext cx="6889500" cy="7461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US"/>
              <a:t>Dispense Ads based on number of times dispensed - SDAB</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Clr>
                <a:schemeClr val="dk1"/>
              </a:buClr>
              <a:buSzPts val="2400"/>
              <a:buNone/>
            </a:pPr>
            <a:r>
              <a:rPr lang="en-US"/>
              <a:t>Technical design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Ads Architecture</a:t>
            </a:r>
            <a:endParaRPr/>
          </a:p>
        </p:txBody>
      </p:sp>
      <p:sp>
        <p:nvSpPr>
          <p:cNvPr id="173" name="Google Shape;173;p20"/>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74" name="Google Shape;174;p20"/>
          <p:cNvPicPr preferRelativeResize="0"/>
          <p:nvPr/>
        </p:nvPicPr>
        <p:blipFill rotWithShape="1">
          <a:blip r:embed="rId3">
            <a:alphaModFix/>
          </a:blip>
          <a:srcRect b="35156" l="0" r="0" t="3934"/>
          <a:stretch/>
        </p:blipFill>
        <p:spPr>
          <a:xfrm>
            <a:off x="2470925" y="1145000"/>
            <a:ext cx="7414576" cy="5165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Dispense Ads functionality </a:t>
            </a:r>
            <a:endParaRPr/>
          </a:p>
        </p:txBody>
      </p:sp>
      <p:sp>
        <p:nvSpPr>
          <p:cNvPr id="181" name="Google Shape;181;p2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82" name="Google Shape;182;p21"/>
          <p:cNvPicPr preferRelativeResize="0"/>
          <p:nvPr/>
        </p:nvPicPr>
        <p:blipFill>
          <a:blip r:embed="rId3">
            <a:alphaModFix/>
          </a:blip>
          <a:stretch>
            <a:fillRect/>
          </a:stretch>
        </p:blipFill>
        <p:spPr>
          <a:xfrm>
            <a:off x="2213535" y="970819"/>
            <a:ext cx="7764930" cy="5386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Requirements - Add dispense info in DMP</a:t>
            </a:r>
            <a:endParaRPr/>
          </a:p>
        </p:txBody>
      </p:sp>
      <p:sp>
        <p:nvSpPr>
          <p:cNvPr id="189" name="Google Shape;189;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90" name="Google Shape;190;p22"/>
          <p:cNvPicPr preferRelativeResize="0"/>
          <p:nvPr/>
        </p:nvPicPr>
        <p:blipFill>
          <a:blip r:embed="rId3">
            <a:alphaModFix/>
          </a:blip>
          <a:stretch>
            <a:fillRect/>
          </a:stretch>
        </p:blipFill>
        <p:spPr>
          <a:xfrm>
            <a:off x="2938527" y="951550"/>
            <a:ext cx="6314947" cy="5386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Audience &amp; Audience keywords Table</a:t>
            </a:r>
            <a:endParaRPr/>
          </a:p>
        </p:txBody>
      </p:sp>
      <p:sp>
        <p:nvSpPr>
          <p:cNvPr id="197" name="Google Shape;197;p2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198" name="Google Shape;198;p23"/>
          <p:cNvGraphicFramePr/>
          <p:nvPr/>
        </p:nvGraphicFramePr>
        <p:xfrm>
          <a:off x="308900" y="1521050"/>
          <a:ext cx="3000000" cy="3000000"/>
        </p:xfrm>
        <a:graphic>
          <a:graphicData uri="http://schemas.openxmlformats.org/drawingml/2006/table">
            <a:tbl>
              <a:tblPr>
                <a:noFill/>
                <a:tableStyleId>{E5BB8D62-6FFD-474D-9130-5DA94E6A3AAB}</a:tableStyleId>
              </a:tblPr>
              <a:tblGrid>
                <a:gridCol w="1035975"/>
                <a:gridCol w="1450825"/>
                <a:gridCol w="5590325"/>
                <a:gridCol w="2209875"/>
              </a:tblGrid>
              <a:tr h="381000">
                <a:tc>
                  <a:txBody>
                    <a:bodyPr/>
                    <a:lstStyle/>
                    <a:p>
                      <a:pPr indent="0" lvl="0" marL="0" rtl="0" algn="l">
                        <a:spcBef>
                          <a:spcPts val="0"/>
                        </a:spcBef>
                        <a:spcAft>
                          <a:spcPts val="0"/>
                        </a:spcAft>
                        <a:buNone/>
                      </a:pPr>
                      <a:r>
                        <a:rPr lang="en-US"/>
                        <a:t>id</a:t>
                      </a:r>
                      <a:endParaRPr/>
                    </a:p>
                  </a:txBody>
                  <a:tcPr marT="91425" marB="91425" marR="91425" marL="91425"/>
                </a:tc>
                <a:tc>
                  <a:txBody>
                    <a:bodyPr/>
                    <a:lstStyle/>
                    <a:p>
                      <a:pPr indent="0" lvl="0" marL="0" rtl="0" algn="l">
                        <a:spcBef>
                          <a:spcPts val="0"/>
                        </a:spcBef>
                        <a:spcAft>
                          <a:spcPts val="0"/>
                        </a:spcAft>
                        <a:buNone/>
                      </a:pPr>
                      <a:r>
                        <a:rPr lang="en-US"/>
                        <a:t>user_id</a:t>
                      </a:r>
                      <a:endParaRPr/>
                    </a:p>
                  </a:txBody>
                  <a:tcPr marT="91425" marB="91425" marR="91425" marL="91425"/>
                </a:tc>
                <a:tc>
                  <a:txBody>
                    <a:bodyPr/>
                    <a:lstStyle/>
                    <a:p>
                      <a:pPr indent="0" lvl="0" marL="0" rtl="0" algn="l">
                        <a:spcBef>
                          <a:spcPts val="0"/>
                        </a:spcBef>
                        <a:spcAft>
                          <a:spcPts val="0"/>
                        </a:spcAft>
                        <a:buNone/>
                      </a:pPr>
                      <a:r>
                        <a:rPr lang="en-US"/>
                        <a:t>user_profile</a:t>
                      </a:r>
                      <a:endParaRPr/>
                    </a:p>
                  </a:txBody>
                  <a:tcPr marT="91425" marB="91425" marR="91425" marL="91425"/>
                </a:tc>
                <a:tc>
                  <a:txBody>
                    <a:bodyPr/>
                    <a:lstStyle/>
                    <a:p>
                      <a:pPr indent="0" lvl="0" marL="0" rtl="0" algn="l">
                        <a:spcBef>
                          <a:spcPts val="0"/>
                        </a:spcBef>
                        <a:spcAft>
                          <a:spcPts val="0"/>
                        </a:spcAft>
                        <a:buNone/>
                      </a:pPr>
                      <a:r>
                        <a:rPr lang="en-US"/>
                        <a:t>user_phone</a:t>
                      </a:r>
                      <a:endParaRPr/>
                    </a:p>
                  </a:txBody>
                  <a:tcPr marT="91425" marB="91425" marR="91425" marL="91425"/>
                </a:tc>
              </a:tr>
              <a:tr h="381000">
                <a:tc>
                  <a:txBody>
                    <a:bodyPr/>
                    <a:lstStyle/>
                    <a:p>
                      <a:pPr indent="0" lvl="0" marL="0" rtl="0" algn="l">
                        <a:spcBef>
                          <a:spcPts val="0"/>
                        </a:spcBef>
                        <a:spcAft>
                          <a:spcPts val="0"/>
                        </a:spcAft>
                        <a:buNone/>
                      </a:pPr>
                      <a:r>
                        <a:rPr lang="en-US"/>
                        <a:t>&lt;db_id&gt;</a:t>
                      </a:r>
                      <a:endParaRPr/>
                    </a:p>
                  </a:txBody>
                  <a:tcPr marT="91425" marB="91425" marR="91425" marL="91425"/>
                </a:tc>
                <a:tc>
                  <a:txBody>
                    <a:bodyPr/>
                    <a:lstStyle/>
                    <a:p>
                      <a:pPr indent="0" lvl="0" marL="0" rtl="0" algn="l">
                        <a:spcBef>
                          <a:spcPts val="0"/>
                        </a:spcBef>
                        <a:spcAft>
                          <a:spcPts val="0"/>
                        </a:spcAft>
                        <a:buNone/>
                      </a:pPr>
                      <a:r>
                        <a:rPr lang="en-US"/>
                        <a:t>&lt;kc_db_id&gt;</a:t>
                      </a:r>
                      <a:endParaRPr/>
                    </a:p>
                  </a:txBody>
                  <a:tcPr marT="91425" marB="91425" marR="91425" marL="91425"/>
                </a:tc>
                <a:tc>
                  <a:txBody>
                    <a:bodyPr/>
                    <a:lstStyle/>
                    <a:p>
                      <a:pPr indent="0" lvl="0" marL="0" rtl="0" algn="l">
                        <a:spcBef>
                          <a:spcPts val="0"/>
                        </a:spcBef>
                        <a:spcAft>
                          <a:spcPts val="0"/>
                        </a:spcAft>
                        <a:buNone/>
                      </a:pPr>
                      <a:r>
                        <a:rPr lang="en-US"/>
                        <a:t>{"dob_year": 1984, "gender": "female", "avg_fuel_purchase": 3898, “dispense_count”: 3}</a:t>
                      </a:r>
                      <a:endParaRPr/>
                    </a:p>
                  </a:txBody>
                  <a:tcPr marT="91425" marB="91425" marR="91425" marL="91425"/>
                </a:tc>
                <a:tc>
                  <a:txBody>
                    <a:bodyPr/>
                    <a:lstStyle/>
                    <a:p>
                      <a:pPr indent="0" lvl="0" marL="0" rtl="0" algn="l">
                        <a:spcBef>
                          <a:spcPts val="0"/>
                        </a:spcBef>
                        <a:spcAft>
                          <a:spcPts val="0"/>
                        </a:spcAft>
                        <a:buNone/>
                      </a:pPr>
                      <a:r>
                        <a:rPr lang="en-US"/>
                        <a:t>&lt;user_phone_number&gt;</a:t>
                      </a:r>
                      <a:endParaRPr/>
                    </a:p>
                  </a:txBody>
                  <a:tcPr marT="91425" marB="91425" marR="91425" marL="91425"/>
                </a:tc>
              </a:tr>
            </a:tbl>
          </a:graphicData>
        </a:graphic>
      </p:graphicFrame>
      <p:sp>
        <p:nvSpPr>
          <p:cNvPr id="199" name="Google Shape;199;p23"/>
          <p:cNvSpPr txBox="1"/>
          <p:nvPr/>
        </p:nvSpPr>
        <p:spPr>
          <a:xfrm>
            <a:off x="308900" y="1133625"/>
            <a:ext cx="2438700" cy="5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Audience</a:t>
            </a:r>
            <a:endParaRPr>
              <a:latin typeface="Nunito"/>
              <a:ea typeface="Nunito"/>
              <a:cs typeface="Nunito"/>
              <a:sym typeface="Nunito"/>
            </a:endParaRPr>
          </a:p>
        </p:txBody>
      </p:sp>
      <p:graphicFrame>
        <p:nvGraphicFramePr>
          <p:cNvPr id="200" name="Google Shape;200;p23"/>
          <p:cNvGraphicFramePr/>
          <p:nvPr/>
        </p:nvGraphicFramePr>
        <p:xfrm>
          <a:off x="308900" y="3883250"/>
          <a:ext cx="3000000" cy="3000000"/>
        </p:xfrm>
        <a:graphic>
          <a:graphicData uri="http://schemas.openxmlformats.org/drawingml/2006/table">
            <a:tbl>
              <a:tblPr>
                <a:noFill/>
                <a:tableStyleId>{E5BB8D62-6FFD-474D-9130-5DA94E6A3AAB}</a:tableStyleId>
              </a:tblPr>
              <a:tblGrid>
                <a:gridCol w="1035975"/>
                <a:gridCol w="1336075"/>
                <a:gridCol w="5705075"/>
                <a:gridCol w="2209875"/>
              </a:tblGrid>
              <a:tr h="381000">
                <a:tc>
                  <a:txBody>
                    <a:bodyPr/>
                    <a:lstStyle/>
                    <a:p>
                      <a:pPr indent="0" lvl="0" marL="0" rtl="0" algn="l">
                        <a:spcBef>
                          <a:spcPts val="0"/>
                        </a:spcBef>
                        <a:spcAft>
                          <a:spcPts val="0"/>
                        </a:spcAft>
                        <a:buNone/>
                      </a:pPr>
                      <a:r>
                        <a:rPr lang="en-US"/>
                        <a:t>id</a:t>
                      </a:r>
                      <a:endParaRPr/>
                    </a:p>
                  </a:txBody>
                  <a:tcPr marT="91425" marB="91425" marR="91425" marL="91425"/>
                </a:tc>
                <a:tc>
                  <a:txBody>
                    <a:bodyPr/>
                    <a:lstStyle/>
                    <a:p>
                      <a:pPr indent="0" lvl="0" marL="0" rtl="0" algn="l">
                        <a:spcBef>
                          <a:spcPts val="0"/>
                        </a:spcBef>
                        <a:spcAft>
                          <a:spcPts val="0"/>
                        </a:spcAft>
                        <a:buNone/>
                      </a:pPr>
                      <a:r>
                        <a:rPr lang="en-US"/>
                        <a:t>audience</a:t>
                      </a:r>
                      <a:r>
                        <a:rPr lang="en-US"/>
                        <a:t>_id</a:t>
                      </a:r>
                      <a:endParaRPr/>
                    </a:p>
                  </a:txBody>
                  <a:tcPr marT="91425" marB="91425" marR="91425" marL="91425"/>
                </a:tc>
                <a:tc>
                  <a:txBody>
                    <a:bodyPr/>
                    <a:lstStyle/>
                    <a:p>
                      <a:pPr indent="0" lvl="0" marL="0" rtl="0" algn="l">
                        <a:spcBef>
                          <a:spcPts val="0"/>
                        </a:spcBef>
                        <a:spcAft>
                          <a:spcPts val="0"/>
                        </a:spcAft>
                        <a:buNone/>
                      </a:pPr>
                      <a:r>
                        <a:rPr lang="en-US"/>
                        <a:t>audience_keywords</a:t>
                      </a:r>
                      <a:endParaRPr/>
                    </a:p>
                  </a:txBody>
                  <a:tcPr marT="91425" marB="91425" marR="91425" marL="91425"/>
                </a:tc>
                <a:tc>
                  <a:txBody>
                    <a:bodyPr/>
                    <a:lstStyle/>
                    <a:p>
                      <a:pPr indent="0" lvl="0" marL="0" rtl="0" algn="l">
                        <a:spcBef>
                          <a:spcPts val="0"/>
                        </a:spcBef>
                        <a:spcAft>
                          <a:spcPts val="0"/>
                        </a:spcAft>
                        <a:buNone/>
                      </a:pPr>
                      <a:r>
                        <a:rPr lang="en-US"/>
                        <a:t>audience</a:t>
                      </a:r>
                      <a:r>
                        <a:rPr lang="en-US"/>
                        <a:t>_phone</a:t>
                      </a:r>
                      <a:endParaRPr/>
                    </a:p>
                  </a:txBody>
                  <a:tcPr marT="91425" marB="91425" marR="91425" marL="91425"/>
                </a:tc>
              </a:tr>
              <a:tr h="381000">
                <a:tc>
                  <a:txBody>
                    <a:bodyPr/>
                    <a:lstStyle/>
                    <a:p>
                      <a:pPr indent="0" lvl="0" marL="0" rtl="0" algn="l">
                        <a:spcBef>
                          <a:spcPts val="0"/>
                        </a:spcBef>
                        <a:spcAft>
                          <a:spcPts val="0"/>
                        </a:spcAft>
                        <a:buNone/>
                      </a:pPr>
                      <a:r>
                        <a:rPr lang="en-US"/>
                        <a:t>&lt;db_id&gt;</a:t>
                      </a:r>
                      <a:endParaRPr/>
                    </a:p>
                  </a:txBody>
                  <a:tcPr marT="91425" marB="91425" marR="91425" marL="91425"/>
                </a:tc>
                <a:tc>
                  <a:txBody>
                    <a:bodyPr/>
                    <a:lstStyle/>
                    <a:p>
                      <a:pPr indent="0" lvl="0" marL="0" rtl="0" algn="l">
                        <a:spcBef>
                          <a:spcPts val="0"/>
                        </a:spcBef>
                        <a:spcAft>
                          <a:spcPts val="0"/>
                        </a:spcAft>
                        <a:buNone/>
                      </a:pPr>
                      <a:r>
                        <a:rPr lang="en-US"/>
                        <a:t>&lt;audience_id_foreign_key&gt;</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rPr lang="en-US"/>
                        <a:t>&lt;user_phone_number&gt;</a:t>
                      </a:r>
                      <a:endParaRPr/>
                    </a:p>
                  </a:txBody>
                  <a:tcPr marT="91425" marB="91425" marR="91425" marL="91425"/>
                </a:tc>
              </a:tr>
            </a:tbl>
          </a:graphicData>
        </a:graphic>
      </p:graphicFrame>
      <p:sp>
        <p:nvSpPr>
          <p:cNvPr id="201" name="Google Shape;201;p23"/>
          <p:cNvSpPr txBox="1"/>
          <p:nvPr/>
        </p:nvSpPr>
        <p:spPr>
          <a:xfrm>
            <a:off x="308900" y="3495825"/>
            <a:ext cx="2438700" cy="5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Audience Keyword Mapper</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Sites</a:t>
            </a:r>
            <a:r>
              <a:rPr lang="en-US"/>
              <a:t> &amp; Site keywords Table</a:t>
            </a:r>
            <a:endParaRPr/>
          </a:p>
        </p:txBody>
      </p:sp>
      <p:sp>
        <p:nvSpPr>
          <p:cNvPr id="208" name="Google Shape;208;p2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09" name="Google Shape;209;p24"/>
          <p:cNvGraphicFramePr/>
          <p:nvPr/>
        </p:nvGraphicFramePr>
        <p:xfrm>
          <a:off x="308900" y="1521050"/>
          <a:ext cx="3000000" cy="3000000"/>
        </p:xfrm>
        <a:graphic>
          <a:graphicData uri="http://schemas.openxmlformats.org/drawingml/2006/table">
            <a:tbl>
              <a:tblPr>
                <a:noFill/>
                <a:tableStyleId>{E5BB8D62-6FFD-474D-9130-5DA94E6A3AAB}</a:tableStyleId>
              </a:tblPr>
              <a:tblGrid>
                <a:gridCol w="1035975"/>
                <a:gridCol w="1450825"/>
                <a:gridCol w="5590325"/>
              </a:tblGrid>
              <a:tr h="381000">
                <a:tc>
                  <a:txBody>
                    <a:bodyPr/>
                    <a:lstStyle/>
                    <a:p>
                      <a:pPr indent="0" lvl="0" marL="0" rtl="0" algn="l">
                        <a:spcBef>
                          <a:spcPts val="0"/>
                        </a:spcBef>
                        <a:spcAft>
                          <a:spcPts val="0"/>
                        </a:spcAft>
                        <a:buNone/>
                      </a:pPr>
                      <a:r>
                        <a:rPr lang="en-US"/>
                        <a:t>id</a:t>
                      </a:r>
                      <a:endParaRPr/>
                    </a:p>
                  </a:txBody>
                  <a:tcPr marT="91425" marB="91425" marR="91425" marL="91425"/>
                </a:tc>
                <a:tc>
                  <a:txBody>
                    <a:bodyPr/>
                    <a:lstStyle/>
                    <a:p>
                      <a:pPr indent="0" lvl="0" marL="0" rtl="0" algn="l">
                        <a:spcBef>
                          <a:spcPts val="0"/>
                        </a:spcBef>
                        <a:spcAft>
                          <a:spcPts val="0"/>
                        </a:spcAft>
                        <a:buNone/>
                      </a:pPr>
                      <a:r>
                        <a:rPr lang="en-US"/>
                        <a:t>site</a:t>
                      </a:r>
                      <a:r>
                        <a:rPr lang="en-US"/>
                        <a:t>_id</a:t>
                      </a:r>
                      <a:endParaRPr/>
                    </a:p>
                  </a:txBody>
                  <a:tcPr marT="91425" marB="91425" marR="91425" marL="91425"/>
                </a:tc>
                <a:tc>
                  <a:txBody>
                    <a:bodyPr/>
                    <a:lstStyle/>
                    <a:p>
                      <a:pPr indent="0" lvl="0" marL="0" rtl="0" algn="l">
                        <a:spcBef>
                          <a:spcPts val="0"/>
                        </a:spcBef>
                        <a:spcAft>
                          <a:spcPts val="0"/>
                        </a:spcAft>
                        <a:buNone/>
                      </a:pPr>
                      <a:r>
                        <a:rPr lang="en-US"/>
                        <a:t>site</a:t>
                      </a:r>
                      <a:r>
                        <a:rPr lang="en-US"/>
                        <a:t>_profile</a:t>
                      </a:r>
                      <a:endParaRPr/>
                    </a:p>
                  </a:txBody>
                  <a:tcPr marT="91425" marB="91425" marR="91425" marL="91425"/>
                </a:tc>
              </a:tr>
              <a:tr h="381000">
                <a:tc>
                  <a:txBody>
                    <a:bodyPr/>
                    <a:lstStyle/>
                    <a:p>
                      <a:pPr indent="0" lvl="0" marL="0" rtl="0" algn="l">
                        <a:spcBef>
                          <a:spcPts val="0"/>
                        </a:spcBef>
                        <a:spcAft>
                          <a:spcPts val="0"/>
                        </a:spcAft>
                        <a:buNone/>
                      </a:pPr>
                      <a:r>
                        <a:rPr lang="en-US"/>
                        <a:t>&lt;db_id&gt;</a:t>
                      </a:r>
                      <a:endParaRPr/>
                    </a:p>
                  </a:txBody>
                  <a:tcPr marT="91425" marB="91425" marR="91425" marL="91425"/>
                </a:tc>
                <a:tc>
                  <a:txBody>
                    <a:bodyPr/>
                    <a:lstStyle/>
                    <a:p>
                      <a:pPr indent="0" lvl="0" marL="0" rtl="0" algn="l">
                        <a:spcBef>
                          <a:spcPts val="0"/>
                        </a:spcBef>
                        <a:spcAft>
                          <a:spcPts val="0"/>
                        </a:spcAft>
                        <a:buNone/>
                      </a:pPr>
                      <a:r>
                        <a:rPr lang="en-US"/>
                        <a:t>&lt;kc_KP_db_id&gt;</a:t>
                      </a:r>
                      <a:endParaRPr/>
                    </a:p>
                  </a:txBody>
                  <a:tcPr marT="91425" marB="91425" marR="91425" marL="91425"/>
                </a:tc>
                <a:tc>
                  <a:txBody>
                    <a:bodyPr/>
                    <a:lstStyle/>
                    <a:p>
                      <a:pPr indent="0" lvl="0" marL="0" rtl="0" algn="l">
                        <a:spcBef>
                          <a:spcPts val="0"/>
                        </a:spcBef>
                        <a:spcAft>
                          <a:spcPts val="0"/>
                        </a:spcAft>
                        <a:buNone/>
                      </a:pPr>
                      <a:r>
                        <a:rPr lang="en-US"/>
                        <a:t>{"location": &lt;kp_neighbourhood&gt;}</a:t>
                      </a:r>
                      <a:endParaRPr/>
                    </a:p>
                  </a:txBody>
                  <a:tcPr marT="91425" marB="91425" marR="91425" marL="91425"/>
                </a:tc>
              </a:tr>
            </a:tbl>
          </a:graphicData>
        </a:graphic>
      </p:graphicFrame>
      <p:sp>
        <p:nvSpPr>
          <p:cNvPr id="210" name="Google Shape;210;p24"/>
          <p:cNvSpPr txBox="1"/>
          <p:nvPr/>
        </p:nvSpPr>
        <p:spPr>
          <a:xfrm>
            <a:off x="308900" y="1133625"/>
            <a:ext cx="2438700" cy="5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Site</a:t>
            </a:r>
            <a:endParaRPr>
              <a:latin typeface="Nunito"/>
              <a:ea typeface="Nunito"/>
              <a:cs typeface="Nunito"/>
              <a:sym typeface="Nunito"/>
            </a:endParaRPr>
          </a:p>
        </p:txBody>
      </p:sp>
      <p:graphicFrame>
        <p:nvGraphicFramePr>
          <p:cNvPr id="211" name="Google Shape;211;p24"/>
          <p:cNvGraphicFramePr/>
          <p:nvPr/>
        </p:nvGraphicFramePr>
        <p:xfrm>
          <a:off x="308900" y="2968850"/>
          <a:ext cx="3000000" cy="3000000"/>
        </p:xfrm>
        <a:graphic>
          <a:graphicData uri="http://schemas.openxmlformats.org/drawingml/2006/table">
            <a:tbl>
              <a:tblPr>
                <a:noFill/>
                <a:tableStyleId>{E5BB8D62-6FFD-474D-9130-5DA94E6A3AAB}</a:tableStyleId>
              </a:tblPr>
              <a:tblGrid>
                <a:gridCol w="615925"/>
                <a:gridCol w="862550"/>
                <a:gridCol w="3323575"/>
                <a:gridCol w="3323575"/>
              </a:tblGrid>
              <a:tr h="381000">
                <a:tc>
                  <a:txBody>
                    <a:bodyPr/>
                    <a:lstStyle/>
                    <a:p>
                      <a:pPr indent="0" lvl="0" marL="0" rtl="0" algn="l">
                        <a:spcBef>
                          <a:spcPts val="0"/>
                        </a:spcBef>
                        <a:spcAft>
                          <a:spcPts val="0"/>
                        </a:spcAft>
                        <a:buNone/>
                      </a:pPr>
                      <a:r>
                        <a:rPr lang="en-US"/>
                        <a:t>id</a:t>
                      </a:r>
                      <a:endParaRPr/>
                    </a:p>
                  </a:txBody>
                  <a:tcPr marT="91425" marB="91425" marR="91425" marL="91425"/>
                </a:tc>
                <a:tc>
                  <a:txBody>
                    <a:bodyPr/>
                    <a:lstStyle/>
                    <a:p>
                      <a:pPr indent="0" lvl="0" marL="0" rtl="0" algn="l">
                        <a:spcBef>
                          <a:spcPts val="0"/>
                        </a:spcBef>
                        <a:spcAft>
                          <a:spcPts val="0"/>
                        </a:spcAft>
                        <a:buNone/>
                      </a:pPr>
                      <a:r>
                        <a:rPr lang="en-US"/>
                        <a:t>site_id</a:t>
                      </a:r>
                      <a:endParaRPr/>
                    </a:p>
                  </a:txBody>
                  <a:tcPr marT="91425" marB="91425" marR="91425" marL="91425"/>
                </a:tc>
                <a:tc>
                  <a:txBody>
                    <a:bodyPr/>
                    <a:lstStyle/>
                    <a:p>
                      <a:pPr indent="0" lvl="0" marL="0" rtl="0" algn="l">
                        <a:spcBef>
                          <a:spcPts val="0"/>
                        </a:spcBef>
                        <a:spcAft>
                          <a:spcPts val="0"/>
                        </a:spcAft>
                        <a:buNone/>
                      </a:pPr>
                      <a:r>
                        <a:rPr lang="en-US"/>
                        <a:t>site_keywords</a:t>
                      </a:r>
                      <a:endParaRPr/>
                    </a:p>
                  </a:txBody>
                  <a:tcPr marT="91425" marB="91425" marR="91425" marL="91425"/>
                </a:tc>
                <a:tc>
                  <a:txBody>
                    <a:bodyPr/>
                    <a:lstStyle/>
                    <a:p>
                      <a:pPr indent="0" lvl="0" marL="0" rtl="0" algn="l">
                        <a:spcBef>
                          <a:spcPts val="0"/>
                        </a:spcBef>
                        <a:spcAft>
                          <a:spcPts val="0"/>
                        </a:spcAft>
                        <a:buNone/>
                      </a:pPr>
                      <a:r>
                        <a:rPr lang="en-US"/>
                        <a:t>site_name</a:t>
                      </a:r>
                      <a:endParaRPr/>
                    </a:p>
                  </a:txBody>
                  <a:tcPr marT="91425" marB="91425" marR="91425" marL="91425"/>
                </a:tc>
              </a:tr>
              <a:tr h="381000">
                <a:tc>
                  <a:txBody>
                    <a:bodyPr/>
                    <a:lstStyle/>
                    <a:p>
                      <a:pPr indent="0" lvl="0" marL="0" rtl="0" algn="l">
                        <a:spcBef>
                          <a:spcPts val="0"/>
                        </a:spcBef>
                        <a:spcAft>
                          <a:spcPts val="0"/>
                        </a:spcAft>
                        <a:buNone/>
                      </a:pPr>
                      <a:r>
                        <a:rPr lang="en-US"/>
                        <a:t>&lt;db_id&gt;</a:t>
                      </a:r>
                      <a:endParaRPr/>
                    </a:p>
                  </a:txBody>
                  <a:tcPr marT="91425" marB="91425" marR="91425" marL="91425"/>
                </a:tc>
                <a:tc>
                  <a:txBody>
                    <a:bodyPr/>
                    <a:lstStyle/>
                    <a:p>
                      <a:pPr indent="0" lvl="0" marL="0" rtl="0" algn="l">
                        <a:spcBef>
                          <a:spcPts val="0"/>
                        </a:spcBef>
                        <a:spcAft>
                          <a:spcPts val="0"/>
                        </a:spcAft>
                        <a:buNone/>
                      </a:pPr>
                      <a:r>
                        <a:rPr lang="en-US"/>
                        <a:t>&lt;kc_KP_db_id&gt;</a:t>
                      </a:r>
                      <a:endParaRPr/>
                    </a:p>
                  </a:txBody>
                  <a:tcPr marT="91425" marB="91425" marR="91425" marL="91425"/>
                </a:tc>
                <a:tc>
                  <a:txBody>
                    <a:bodyPr/>
                    <a:lstStyle/>
                    <a:p>
                      <a:pPr indent="0" lvl="0" marL="0" rtl="0" algn="l">
                        <a:spcBef>
                          <a:spcPts val="0"/>
                        </a:spcBef>
                        <a:spcAft>
                          <a:spcPts val="0"/>
                        </a:spcAft>
                        <a:buNone/>
                      </a:pPr>
                      <a:r>
                        <a:rPr lang="en-US"/>
                        <a:t>{&lt;kp_neighbourhood&gt;, &lt;cohort&gt;}</a:t>
                      </a:r>
                      <a:endParaRPr/>
                    </a:p>
                  </a:txBody>
                  <a:tcPr marT="91425" marB="91425" marR="91425" marL="91425"/>
                </a:tc>
                <a:tc>
                  <a:txBody>
                    <a:bodyPr/>
                    <a:lstStyle/>
                    <a:p>
                      <a:pPr indent="0" lvl="0" marL="0" rtl="0" algn="l">
                        <a:spcBef>
                          <a:spcPts val="0"/>
                        </a:spcBef>
                        <a:spcAft>
                          <a:spcPts val="0"/>
                        </a:spcAft>
                        <a:buNone/>
                      </a:pPr>
                      <a:r>
                        <a:rPr lang="en-US"/>
                        <a:t>&lt;site_name&gt;</a:t>
                      </a:r>
                      <a:endParaRPr/>
                    </a:p>
                  </a:txBody>
                  <a:tcPr marT="91425" marB="91425" marR="91425" marL="91425"/>
                </a:tc>
              </a:tr>
            </a:tbl>
          </a:graphicData>
        </a:graphic>
      </p:graphicFrame>
      <p:sp>
        <p:nvSpPr>
          <p:cNvPr id="212" name="Google Shape;212;p24"/>
          <p:cNvSpPr txBox="1"/>
          <p:nvPr/>
        </p:nvSpPr>
        <p:spPr>
          <a:xfrm>
            <a:off x="308900" y="2581425"/>
            <a:ext cx="2438700" cy="5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Site Keyword Mapper</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a:t>
            </a:r>
            <a:r>
              <a:rPr lang="en-US"/>
              <a:t>eywords Table</a:t>
            </a:r>
            <a:endParaRPr/>
          </a:p>
        </p:txBody>
      </p:sp>
      <p:sp>
        <p:nvSpPr>
          <p:cNvPr id="219" name="Google Shape;219;p2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20" name="Google Shape;220;p25"/>
          <p:cNvGraphicFramePr/>
          <p:nvPr/>
        </p:nvGraphicFramePr>
        <p:xfrm>
          <a:off x="1301550" y="2348838"/>
          <a:ext cx="3000000" cy="3000000"/>
        </p:xfrm>
        <a:graphic>
          <a:graphicData uri="http://schemas.openxmlformats.org/drawingml/2006/table">
            <a:tbl>
              <a:tblPr>
                <a:noFill/>
                <a:tableStyleId>{E5BB8D62-6FFD-474D-9130-5DA94E6A3AAB}</a:tableStyleId>
              </a:tblPr>
              <a:tblGrid>
                <a:gridCol w="1229875"/>
                <a:gridCol w="5628875"/>
                <a:gridCol w="2730150"/>
              </a:tblGrid>
              <a:tr h="381000">
                <a:tc>
                  <a:txBody>
                    <a:bodyPr/>
                    <a:lstStyle/>
                    <a:p>
                      <a:pPr indent="0" lvl="0" marL="0" rtl="0" algn="l">
                        <a:spcBef>
                          <a:spcPts val="0"/>
                        </a:spcBef>
                        <a:spcAft>
                          <a:spcPts val="0"/>
                        </a:spcAft>
                        <a:buNone/>
                      </a:pPr>
                      <a:r>
                        <a:rPr lang="en-US"/>
                        <a:t>id</a:t>
                      </a:r>
                      <a:endParaRPr/>
                    </a:p>
                  </a:txBody>
                  <a:tcPr marT="91425" marB="91425" marR="91425" marL="91425"/>
                </a:tc>
                <a:tc>
                  <a:txBody>
                    <a:bodyPr/>
                    <a:lstStyle/>
                    <a:p>
                      <a:pPr indent="0" lvl="0" marL="0" rtl="0" algn="l">
                        <a:spcBef>
                          <a:spcPts val="0"/>
                        </a:spcBef>
                        <a:spcAft>
                          <a:spcPts val="0"/>
                        </a:spcAft>
                        <a:buNone/>
                      </a:pPr>
                      <a:r>
                        <a:rPr lang="en-US"/>
                        <a:t>keyword_rules</a:t>
                      </a:r>
                      <a:endParaRPr/>
                    </a:p>
                  </a:txBody>
                  <a:tcPr marT="91425" marB="91425" marR="91425" marL="91425"/>
                </a:tc>
                <a:tc>
                  <a:txBody>
                    <a:bodyPr/>
                    <a:lstStyle/>
                    <a:p>
                      <a:pPr indent="0" lvl="0" marL="0" rtl="0" algn="l">
                        <a:spcBef>
                          <a:spcPts val="0"/>
                        </a:spcBef>
                        <a:spcAft>
                          <a:spcPts val="0"/>
                        </a:spcAft>
                        <a:buNone/>
                      </a:pPr>
                      <a:r>
                        <a:rPr lang="en-US"/>
                        <a:t>keyword</a:t>
                      </a:r>
                      <a:endParaRPr/>
                    </a:p>
                  </a:txBody>
                  <a:tcPr marT="91425" marB="91425" marR="91425" marL="91425"/>
                </a:tc>
              </a:tr>
              <a:tr h="381000">
                <a:tc>
                  <a:txBody>
                    <a:bodyPr/>
                    <a:lstStyle/>
                    <a:p>
                      <a:pPr indent="0" lvl="0" marL="0" rtl="0" algn="l">
                        <a:spcBef>
                          <a:spcPts val="0"/>
                        </a:spcBef>
                        <a:spcAft>
                          <a:spcPts val="0"/>
                        </a:spcAft>
                        <a:buNone/>
                      </a:pPr>
                      <a:r>
                        <a:rPr lang="en-US"/>
                        <a:t>&lt;db_id&gt;</a:t>
                      </a:r>
                      <a:endParaRPr/>
                    </a:p>
                  </a:txBody>
                  <a:tcPr marT="91425" marB="91425" marR="91425" marL="91425"/>
                </a:tc>
                <a:tc>
                  <a:txBody>
                    <a:bodyPr/>
                    <a:lstStyle/>
                    <a:p>
                      <a:pPr indent="0" lvl="0" marL="0" rtl="0" algn="l">
                        <a:spcBef>
                          <a:spcPts val="0"/>
                        </a:spcBef>
                        <a:spcAft>
                          <a:spcPts val="0"/>
                        </a:spcAft>
                        <a:buNone/>
                      </a:pPr>
                      <a:r>
                        <a:rPr lang="en-US"/>
                        <a:t>[{"detail": "gender", "value": "male", "operator": "="}]</a:t>
                      </a:r>
                      <a:endParaRPr/>
                    </a:p>
                  </a:txBody>
                  <a:tcPr marT="91425" marB="91425" marR="91425" marL="91425"/>
                </a:tc>
                <a:tc>
                  <a:txBody>
                    <a:bodyPr/>
                    <a:lstStyle/>
                    <a:p>
                      <a:pPr indent="0" lvl="0" marL="0" rtl="0" algn="l">
                        <a:spcBef>
                          <a:spcPts val="0"/>
                        </a:spcBef>
                        <a:spcAft>
                          <a:spcPts val="0"/>
                        </a:spcAft>
                        <a:buNone/>
                      </a:pPr>
                      <a:r>
                        <a:rPr lang="en-US"/>
                        <a:t>male</a:t>
                      </a:r>
                      <a:endParaRPr/>
                    </a:p>
                  </a:txBody>
                  <a:tcPr marT="91425" marB="91425" marR="91425" marL="91425"/>
                </a:tc>
              </a:tr>
              <a:tr h="381000">
                <a:tc>
                  <a:txBody>
                    <a:bodyPr/>
                    <a:lstStyle/>
                    <a:p>
                      <a:pPr indent="0" lvl="0" marL="0" rtl="0" algn="l">
                        <a:spcBef>
                          <a:spcPts val="0"/>
                        </a:spcBef>
                        <a:spcAft>
                          <a:spcPts val="0"/>
                        </a:spcAft>
                        <a:buNone/>
                      </a:pPr>
                      <a:r>
                        <a:rPr lang="en-US"/>
                        <a:t>&lt;db_id&gt;</a:t>
                      </a:r>
                      <a:endParaRPr/>
                    </a:p>
                  </a:txBody>
                  <a:tcPr marT="91425" marB="91425" marR="91425" marL="91425"/>
                </a:tc>
                <a:tc>
                  <a:txBody>
                    <a:bodyPr/>
                    <a:lstStyle/>
                    <a:p>
                      <a:pPr indent="0" lvl="0" marL="0" rtl="0" algn="l">
                        <a:spcBef>
                          <a:spcPts val="0"/>
                        </a:spcBef>
                        <a:spcAft>
                          <a:spcPts val="0"/>
                        </a:spcAft>
                        <a:buNone/>
                      </a:pPr>
                      <a:r>
                        <a:rPr lang="en-US"/>
                        <a:t>[{"detail": "dispense_count", "value": "1", "operator": "="}]</a:t>
                      </a:r>
                      <a:endParaRPr/>
                    </a:p>
                  </a:txBody>
                  <a:tcPr marT="91425" marB="91425" marR="91425" marL="91425"/>
                </a:tc>
                <a:tc>
                  <a:txBody>
                    <a:bodyPr/>
                    <a:lstStyle/>
                    <a:p>
                      <a:pPr indent="0" lvl="0" marL="0" rtl="0" algn="l">
                        <a:spcBef>
                          <a:spcPts val="0"/>
                        </a:spcBef>
                        <a:spcAft>
                          <a:spcPts val="0"/>
                        </a:spcAft>
                        <a:buNone/>
                      </a:pPr>
                      <a:r>
                        <a:rPr lang="en-US"/>
                        <a:t>dispense_1</a:t>
                      </a:r>
                      <a:endParaRPr/>
                    </a:p>
                  </a:txBody>
                  <a:tcPr marT="91425" marB="91425" marR="91425" marL="91425"/>
                </a:tc>
              </a:tr>
            </a:tbl>
          </a:graphicData>
        </a:graphic>
      </p:graphicFrame>
      <p:sp>
        <p:nvSpPr>
          <p:cNvPr id="221" name="Google Shape;221;p25"/>
          <p:cNvSpPr txBox="1"/>
          <p:nvPr/>
        </p:nvSpPr>
        <p:spPr>
          <a:xfrm>
            <a:off x="1301550" y="1961413"/>
            <a:ext cx="2438700" cy="5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Keyword</a:t>
            </a:r>
            <a:endParaRPr>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